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78" r:id="rId6"/>
    <p:sldId id="263" r:id="rId7"/>
    <p:sldId id="264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0" r:id="rId2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Tytuł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Symbol zastępczy daty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6" name="Symbol zastępczy stopki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cxnSp>
        <p:nvCxnSpPr>
          <p:cNvPr id="7" name="Łącznik prosty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2" name="Symbol zastępczy zawartości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34" name="Symbol zastępczy zawartości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cxnSp>
        <p:nvCxnSpPr>
          <p:cNvPr id="10" name="Łącznik prosty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ymbol zastępczy zawartości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1" name="Tytuł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pl-PL" smtClean="0"/>
              <a:t>Kliknij ikonę, aby dodać obraz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tekstu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4B78FA6-4B05-452C-B8DA-68A903E5B070}" type="datetimeFigureOut">
              <a:rPr lang="pl-PL" smtClean="0"/>
              <a:pPr/>
              <a:t>2011-09-06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71429C0-A999-41D4-96B9-243CF1A096A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circle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2105460"/>
          </a:xfrm>
        </p:spPr>
        <p:txBody>
          <a:bodyPr/>
          <a:lstStyle/>
          <a:p>
            <a:endParaRPr lang="pl-PL" dirty="0" smtClean="0"/>
          </a:p>
          <a:p>
            <a:r>
              <a:rPr lang="pl-PL" dirty="0" smtClean="0">
                <a:solidFill>
                  <a:schemeClr val="bg1"/>
                </a:solidFill>
              </a:rPr>
              <a:t>Prezentację przygotowali:</a:t>
            </a:r>
          </a:p>
          <a:p>
            <a:r>
              <a:rPr lang="pl-PL" dirty="0" smtClean="0">
                <a:solidFill>
                  <a:schemeClr val="bg1"/>
                </a:solidFill>
              </a:rPr>
              <a:t>Zuzanna, </a:t>
            </a:r>
            <a:r>
              <a:rPr lang="pl-PL" dirty="0" err="1" smtClean="0">
                <a:solidFill>
                  <a:schemeClr val="bg1"/>
                </a:solidFill>
              </a:rPr>
              <a:t>Zuzanna</a:t>
            </a:r>
            <a:r>
              <a:rPr lang="pl-PL" dirty="0" smtClean="0">
                <a:solidFill>
                  <a:schemeClr val="bg1"/>
                </a:solidFill>
              </a:rPr>
              <a:t>, Szymon, Filip</a:t>
            </a:r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3414932"/>
          </a:xfrm>
        </p:spPr>
        <p:txBody>
          <a:bodyPr/>
          <a:lstStyle/>
          <a:p>
            <a:r>
              <a:rPr lang="pl-PL" sz="9600" b="1" dirty="0" smtClean="0">
                <a:solidFill>
                  <a:schemeClr val="bg1"/>
                </a:solidFill>
              </a:rPr>
              <a:t>Wielościany </a:t>
            </a:r>
            <a:r>
              <a:rPr lang="pl-PL" sz="9000" b="1" dirty="0" err="1" smtClean="0">
                <a:solidFill>
                  <a:schemeClr val="bg1"/>
                </a:solidFill>
              </a:rPr>
              <a:t>archimedesowe</a:t>
            </a:r>
            <a:endParaRPr lang="pl-PL" sz="9000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4896544" cy="5112568"/>
          </a:xfrm>
        </p:spPr>
        <p:txBody>
          <a:bodyPr>
            <a:normAutofit/>
          </a:bodyPr>
          <a:lstStyle/>
          <a:p>
            <a:pPr algn="ctr"/>
            <a:r>
              <a:rPr lang="pl-PL" sz="3600" b="1" dirty="0" smtClean="0">
                <a:solidFill>
                  <a:schemeClr val="bg1"/>
                </a:solidFill>
              </a:rPr>
              <a:t>Do sklejenia wielościanów wykorzystaliśmy 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siatki pochodzące 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z książki </a:t>
            </a:r>
            <a:r>
              <a:rPr lang="pl-PL" b="1" dirty="0" smtClean="0">
                <a:solidFill>
                  <a:schemeClr val="bg1"/>
                </a:solidFill>
              </a:rPr>
              <a:t/>
            </a:r>
            <a:br>
              <a:rPr lang="pl-PL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Bronisława Pabicha pt. 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„Siatki wielościanów </a:t>
            </a:r>
            <a:r>
              <a:rPr lang="pl-PL" sz="3600" b="1" dirty="0" err="1" smtClean="0">
                <a:solidFill>
                  <a:schemeClr val="bg1"/>
                </a:solidFill>
              </a:rPr>
              <a:t>archimedesowskich</a:t>
            </a:r>
            <a:r>
              <a:rPr lang="pl-PL" sz="3600" b="1" dirty="0" smtClean="0">
                <a:solidFill>
                  <a:schemeClr val="bg1"/>
                </a:solidFill>
              </a:rPr>
              <a:t>” </a:t>
            </a:r>
            <a:endParaRPr lang="pl-PL" sz="3600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6" name="Picture 2" descr="C:\Users\Joanna\Desktop\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4896" y="1052736"/>
            <a:ext cx="3370469" cy="4752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328592"/>
          </a:xfrm>
        </p:spPr>
        <p:txBody>
          <a:bodyPr>
            <a:normAutofit fontScale="92500" lnSpcReduction="10000"/>
          </a:bodyPr>
          <a:lstStyle/>
          <a:p>
            <a:r>
              <a:rPr lang="pl-PL" b="1" dirty="0" smtClean="0">
                <a:solidFill>
                  <a:schemeClr val="bg1"/>
                </a:solidFill>
              </a:rPr>
              <a:t>zapoznanie się ze wskazanymi stronami internetowymi mówiącymi o wielościanach </a:t>
            </a:r>
            <a:r>
              <a:rPr lang="pl-PL" b="1" dirty="0" err="1" smtClean="0">
                <a:solidFill>
                  <a:schemeClr val="bg1"/>
                </a:solidFill>
              </a:rPr>
              <a:t>archimedesowych</a:t>
            </a:r>
            <a:r>
              <a:rPr lang="pl-PL" b="1" dirty="0" smtClean="0">
                <a:solidFill>
                  <a:schemeClr val="bg1"/>
                </a:solidFill>
              </a:rPr>
              <a:t>,</a:t>
            </a:r>
          </a:p>
          <a:p>
            <a:r>
              <a:rPr lang="pl-PL" b="1" dirty="0" smtClean="0">
                <a:solidFill>
                  <a:schemeClr val="bg1"/>
                </a:solidFill>
              </a:rPr>
              <a:t> </a:t>
            </a:r>
            <a:r>
              <a:rPr lang="pl-PL" b="1" dirty="0" err="1" smtClean="0">
                <a:solidFill>
                  <a:schemeClr val="bg1"/>
                </a:solidFill>
              </a:rPr>
              <a:t>odkserowanie</a:t>
            </a:r>
            <a:r>
              <a:rPr lang="pl-PL" b="1" dirty="0" smtClean="0">
                <a:solidFill>
                  <a:schemeClr val="bg1"/>
                </a:solidFill>
              </a:rPr>
              <a:t> na kolorowych kartkach  z bloku technicznego siatek,</a:t>
            </a:r>
          </a:p>
          <a:p>
            <a:r>
              <a:rPr lang="pl-PL" b="1" dirty="0" smtClean="0">
                <a:solidFill>
                  <a:schemeClr val="bg1"/>
                </a:solidFill>
              </a:rPr>
              <a:t>dokładne i staranne wycięcie siatek,</a:t>
            </a:r>
          </a:p>
          <a:p>
            <a:r>
              <a:rPr lang="pl-PL" b="1" dirty="0" smtClean="0">
                <a:solidFill>
                  <a:schemeClr val="bg1"/>
                </a:solidFill>
              </a:rPr>
              <a:t>zliczenie ilości ścian danego wielościanu,</a:t>
            </a:r>
          </a:p>
          <a:p>
            <a:r>
              <a:rPr lang="pl-PL" b="1" dirty="0" smtClean="0">
                <a:solidFill>
                  <a:schemeClr val="bg1"/>
                </a:solidFill>
              </a:rPr>
              <a:t> równe pozaginanie wszystkich krawędzi,</a:t>
            </a:r>
          </a:p>
          <a:p>
            <a:r>
              <a:rPr lang="pl-PL" b="1" dirty="0" smtClean="0">
                <a:solidFill>
                  <a:schemeClr val="bg1"/>
                </a:solidFill>
              </a:rPr>
              <a:t>klejenie (nie było to łatwe),</a:t>
            </a:r>
          </a:p>
          <a:p>
            <a:r>
              <a:rPr lang="pl-PL" b="1" dirty="0" smtClean="0">
                <a:solidFill>
                  <a:schemeClr val="bg1"/>
                </a:solidFill>
              </a:rPr>
              <a:t>zrobienie zdjęć sklejonym wielościanom,</a:t>
            </a:r>
          </a:p>
          <a:p>
            <a:r>
              <a:rPr lang="pl-PL" b="1" dirty="0" smtClean="0">
                <a:solidFill>
                  <a:schemeClr val="bg1"/>
                </a:solidFill>
              </a:rPr>
              <a:t>zebranie ważnych informacji i stworzenie prezentacji multimedialnej,</a:t>
            </a:r>
          </a:p>
          <a:p>
            <a:r>
              <a:rPr lang="pl-PL" b="1" dirty="0" smtClean="0">
                <a:solidFill>
                  <a:schemeClr val="bg1"/>
                </a:solidFill>
              </a:rPr>
              <a:t>podsumowanie projektu w formie wystawy stworzonych prac i pokazu prezentacji.</a:t>
            </a:r>
          </a:p>
          <a:p>
            <a:pPr algn="just"/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>
            <a:normAutofit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Etapy realizacji projektu </a:t>
            </a:r>
            <a:endParaRPr lang="pl-PL" sz="3600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0" y="1628800"/>
            <a:ext cx="5652120" cy="475252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pl-PL" dirty="0" smtClean="0"/>
              <a:t>	</a:t>
            </a:r>
            <a:r>
              <a:rPr lang="pl-PL" b="1" dirty="0" smtClean="0">
                <a:solidFill>
                  <a:schemeClr val="bg1"/>
                </a:solidFill>
              </a:rPr>
              <a:t>Archimedes z </a:t>
            </a:r>
            <a:r>
              <a:rPr lang="pl-PL" b="1" dirty="0" err="1" smtClean="0">
                <a:solidFill>
                  <a:schemeClr val="bg1"/>
                </a:solidFill>
              </a:rPr>
              <a:t>Syrakuz</a:t>
            </a:r>
            <a:r>
              <a:rPr lang="pl-PL" b="1" dirty="0" smtClean="0">
                <a:solidFill>
                  <a:schemeClr val="bg1"/>
                </a:solidFill>
              </a:rPr>
              <a:t> żył około    </a:t>
            </a:r>
            <a:r>
              <a:rPr lang="pl-PL" sz="1900" b="1" dirty="0" smtClean="0">
                <a:solidFill>
                  <a:schemeClr val="bg1"/>
                </a:solidFill>
                <a:latin typeface="Arial Black" pitchFamily="34" charset="0"/>
              </a:rPr>
              <a:t>287-212</a:t>
            </a:r>
            <a:r>
              <a:rPr lang="pl-PL" b="1" dirty="0" smtClean="0">
                <a:solidFill>
                  <a:schemeClr val="bg1"/>
                </a:solidFill>
              </a:rPr>
              <a:t> roku p.n.e. To grecki filozof przyrody i matematyk.           Anegdota głosi, że pochłonięty rozwiązywaniem zadań matematycznych Archimedes przestał się myć, w wyniku czego zaczął wydzielać nieprzyjemny zapach. Gdy siłą nasmarowano go oliwą i ciągnięto by go wykąpać, kreślił na swoim ciele koła kontynuując swoje rozważania. To on pierwszy opisał te wielościany, ale jego rękopisy zostały zagubione.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Kim był Archimedes?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3203848" y="6309320"/>
            <a:ext cx="31641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200" b="1" dirty="0" smtClean="0">
                <a:solidFill>
                  <a:schemeClr val="bg1"/>
                </a:solidFill>
              </a:rPr>
              <a:t>http://pl.wikipedia.org/wiki/Archimedes</a:t>
            </a:r>
            <a:endParaRPr lang="pl-PL" sz="1200" b="1" dirty="0">
              <a:solidFill>
                <a:schemeClr val="bg1"/>
              </a:solidFill>
            </a:endParaRPr>
          </a:p>
        </p:txBody>
      </p:sp>
      <p:pic>
        <p:nvPicPr>
          <p:cNvPr id="6" name="Obraz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628800"/>
            <a:ext cx="3240360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95936" y="1700808"/>
            <a:ext cx="4690864" cy="4392488"/>
          </a:xfrm>
        </p:spPr>
        <p:txBody>
          <a:bodyPr/>
          <a:lstStyle/>
          <a:p>
            <a:pPr algn="ctr">
              <a:buNone/>
            </a:pPr>
            <a:r>
              <a:rPr lang="pl-PL" dirty="0" smtClean="0"/>
              <a:t>	</a:t>
            </a:r>
            <a:r>
              <a:rPr lang="pl-PL" b="1" dirty="0" smtClean="0">
                <a:solidFill>
                  <a:schemeClr val="bg1"/>
                </a:solidFill>
              </a:rPr>
              <a:t>Johannes Kepler urodzony </a:t>
            </a:r>
            <a:r>
              <a:rPr lang="pl-PL" sz="2000" b="1" dirty="0" smtClean="0">
                <a:solidFill>
                  <a:schemeClr val="bg1"/>
                </a:solidFill>
                <a:latin typeface="Arial Black" pitchFamily="34" charset="0"/>
              </a:rPr>
              <a:t>27</a:t>
            </a:r>
            <a:r>
              <a:rPr lang="pl-PL" b="1" dirty="0" smtClean="0">
                <a:solidFill>
                  <a:schemeClr val="bg1"/>
                </a:solidFill>
              </a:rPr>
              <a:t> grudnia </a:t>
            </a:r>
            <a:r>
              <a:rPr lang="pl-PL" sz="2000" b="1" dirty="0" smtClean="0">
                <a:solidFill>
                  <a:schemeClr val="bg1"/>
                </a:solidFill>
                <a:latin typeface="Arial Black" pitchFamily="34" charset="0"/>
              </a:rPr>
              <a:t>1571</a:t>
            </a:r>
            <a:r>
              <a:rPr lang="pl-PL" b="1" dirty="0" smtClean="0">
                <a:solidFill>
                  <a:schemeClr val="bg1"/>
                </a:solidFill>
              </a:rPr>
              <a:t> r. niemiecki matematyk, astronom i astrolog. Zmarł </a:t>
            </a:r>
            <a:r>
              <a:rPr lang="pl-PL" sz="2000" b="1" dirty="0" smtClean="0">
                <a:solidFill>
                  <a:schemeClr val="bg1"/>
                </a:solidFill>
                <a:latin typeface="Arial Black" pitchFamily="34" charset="0"/>
              </a:rPr>
              <a:t>15</a:t>
            </a:r>
            <a:r>
              <a:rPr lang="pl-PL" b="1" dirty="0" smtClean="0">
                <a:solidFill>
                  <a:schemeClr val="bg1"/>
                </a:solidFill>
              </a:rPr>
              <a:t> listopada </a:t>
            </a:r>
            <a:r>
              <a:rPr lang="pl-PL" sz="2000" b="1" dirty="0" smtClean="0">
                <a:solidFill>
                  <a:schemeClr val="bg1"/>
                </a:solidFill>
                <a:latin typeface="Arial Black" pitchFamily="34" charset="0"/>
              </a:rPr>
              <a:t>1630</a:t>
            </a:r>
            <a:r>
              <a:rPr lang="pl-PL" b="1" dirty="0" smtClean="0">
                <a:solidFill>
                  <a:schemeClr val="bg1"/>
                </a:solidFill>
              </a:rPr>
              <a:t> r. w Ratyzbonie. W </a:t>
            </a:r>
            <a:r>
              <a:rPr lang="pl-PL" sz="2000" b="1" dirty="0" smtClean="0">
                <a:solidFill>
                  <a:schemeClr val="bg1"/>
                </a:solidFill>
                <a:latin typeface="Arial Black" pitchFamily="34" charset="0"/>
              </a:rPr>
              <a:t>1619 </a:t>
            </a:r>
            <a:r>
              <a:rPr lang="pl-PL" b="1" dirty="0" smtClean="0">
                <a:solidFill>
                  <a:schemeClr val="bg1"/>
                </a:solidFill>
              </a:rPr>
              <a:t>roku ponownie odkrył i zrekonstruował wielościany </a:t>
            </a:r>
            <a:r>
              <a:rPr lang="pl-PL" b="1" dirty="0" err="1" smtClean="0">
                <a:solidFill>
                  <a:schemeClr val="bg1"/>
                </a:solidFill>
              </a:rPr>
              <a:t>archimedesowe</a:t>
            </a:r>
            <a:r>
              <a:rPr lang="pl-PL" b="1" dirty="0" smtClean="0">
                <a:solidFill>
                  <a:schemeClr val="bg1"/>
                </a:solidFill>
              </a:rPr>
              <a:t>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Kim był Johannes Kepler?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3168352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Prostokąt 6"/>
          <p:cNvSpPr/>
          <p:nvPr/>
        </p:nvSpPr>
        <p:spPr>
          <a:xfrm>
            <a:off x="2339752" y="6237312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1200" b="1" dirty="0" smtClean="0">
                <a:solidFill>
                  <a:schemeClr val="bg1"/>
                </a:solidFill>
              </a:rPr>
              <a:t>http://pl.wikipedia.org/wiki/Johannes_Kepler</a:t>
            </a:r>
            <a:endParaRPr lang="pl-PL" sz="1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395192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pl-PL" dirty="0" smtClean="0"/>
              <a:t>	</a:t>
            </a:r>
            <a:r>
              <a:rPr lang="pl-PL" b="1" dirty="0" smtClean="0">
                <a:solidFill>
                  <a:schemeClr val="bg1"/>
                </a:solidFill>
              </a:rPr>
              <a:t>to wielościany, których ściany są wyłącznie wielokątami foremnymi, a w każdym wierzchołku zbiega się jednakowa liczba ścian.                             W wielościanach </a:t>
            </a:r>
            <a:r>
              <a:rPr lang="pl-PL" b="1" dirty="0" err="1" smtClean="0">
                <a:solidFill>
                  <a:schemeClr val="bg1"/>
                </a:solidFill>
              </a:rPr>
              <a:t>archimedesowych</a:t>
            </a:r>
            <a:r>
              <a:rPr lang="pl-PL" b="1" dirty="0" smtClean="0">
                <a:solidFill>
                  <a:schemeClr val="bg1"/>
                </a:solidFill>
              </a:rPr>
              <a:t>   poszczególne ściany różnią się od siebie.</a:t>
            </a:r>
          </a:p>
          <a:p>
            <a:pPr algn="ctr">
              <a:lnSpc>
                <a:spcPct val="150000"/>
              </a:lnSpc>
              <a:buNone/>
            </a:pPr>
            <a:endParaRPr lang="pl-PL" sz="16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r>
              <a:rPr lang="pl-PL" b="1" dirty="0" smtClean="0">
                <a:solidFill>
                  <a:schemeClr val="bg1"/>
                </a:solidFill>
              </a:rPr>
              <a:t>Istnieje </a:t>
            </a:r>
            <a:r>
              <a:rPr lang="pl-PL" sz="2400" b="1" dirty="0" smtClean="0">
                <a:solidFill>
                  <a:schemeClr val="bg1"/>
                </a:solidFill>
                <a:latin typeface="Arial Black" pitchFamily="34" charset="0"/>
              </a:rPr>
              <a:t>13</a:t>
            </a:r>
            <a:r>
              <a:rPr lang="pl-PL" b="1" dirty="0" smtClean="0">
                <a:solidFill>
                  <a:schemeClr val="bg1"/>
                </a:solidFill>
              </a:rPr>
              <a:t> wielościanów </a:t>
            </a:r>
            <a:r>
              <a:rPr lang="pl-PL" b="1" dirty="0" err="1" smtClean="0">
                <a:solidFill>
                  <a:schemeClr val="bg1"/>
                </a:solidFill>
              </a:rPr>
              <a:t>archimedesowych</a:t>
            </a:r>
            <a:r>
              <a:rPr lang="pl-PL" b="1" dirty="0" smtClean="0">
                <a:solidFill>
                  <a:schemeClr val="bg1"/>
                </a:solidFill>
              </a:rPr>
              <a:t>.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Wielościany </a:t>
            </a:r>
            <a:r>
              <a:rPr lang="pl-PL" b="1" dirty="0" err="1" smtClean="0">
                <a:solidFill>
                  <a:schemeClr val="bg1"/>
                </a:solidFill>
              </a:rPr>
              <a:t>archimedesowe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5" descr="mini-DSC046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772816"/>
            <a:ext cx="6796262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1.</a:t>
            </a:r>
            <a:r>
              <a:rPr lang="pl-PL" b="1" dirty="0" smtClean="0">
                <a:solidFill>
                  <a:schemeClr val="bg1"/>
                </a:solidFill>
              </a:rPr>
              <a:t> CZWOROŚCIAN ŚCIĘTY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8 ścian -  4 trójkąty równoboczne </a:t>
            </a:r>
          </a:p>
          <a:p>
            <a:pPr algn="ctr"/>
            <a:r>
              <a:rPr lang="pl-PL" sz="2400" dirty="0" smtClean="0">
                <a:latin typeface="Arial Black" pitchFamily="34" charset="0"/>
              </a:rPr>
              <a:t>i 4 sześciokąty foremne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2.</a:t>
            </a:r>
            <a:r>
              <a:rPr lang="pl-PL" b="1" dirty="0" smtClean="0">
                <a:solidFill>
                  <a:schemeClr val="bg1"/>
                </a:solidFill>
              </a:rPr>
              <a:t> SZEŚCIOOŚMIOŚCIAN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8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pole tekstowe 8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14 ścian -  6 kwadratów </a:t>
            </a:r>
          </a:p>
          <a:p>
            <a:pPr algn="ctr"/>
            <a:r>
              <a:rPr lang="pl-PL" sz="2400" dirty="0" smtClean="0">
                <a:latin typeface="Arial Black" pitchFamily="34" charset="0"/>
              </a:rPr>
              <a:t>i 8 trójkątów równobocznych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3.</a:t>
            </a:r>
            <a:r>
              <a:rPr lang="pl-PL" b="1" dirty="0" smtClean="0">
                <a:solidFill>
                  <a:schemeClr val="bg1"/>
                </a:solidFill>
              </a:rPr>
              <a:t> SZEŚCIAN ŚCIĘTY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14 ścian -  8 trójkątów równobocznych </a:t>
            </a:r>
          </a:p>
          <a:p>
            <a:pPr algn="ctr"/>
            <a:r>
              <a:rPr lang="pl-PL" sz="2400" dirty="0" smtClean="0">
                <a:latin typeface="Arial Black" pitchFamily="34" charset="0"/>
              </a:rPr>
              <a:t>i 6 ośmiokątów foremnych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4.</a:t>
            </a:r>
            <a:r>
              <a:rPr lang="pl-PL" b="1" dirty="0" smtClean="0">
                <a:solidFill>
                  <a:schemeClr val="bg1"/>
                </a:solidFill>
              </a:rPr>
              <a:t> OŚMIOŚCIAN ŚCIĘTY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14 ścian -  6 kwadratów i  </a:t>
            </a:r>
          </a:p>
          <a:p>
            <a:pPr algn="ctr"/>
            <a:r>
              <a:rPr lang="pl-PL" sz="2400" dirty="0" smtClean="0">
                <a:latin typeface="Arial Black" pitchFamily="34" charset="0"/>
              </a:rPr>
              <a:t>i 8 sześciokątów foremnych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51520" y="152400"/>
            <a:ext cx="864096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5.</a:t>
            </a:r>
            <a:r>
              <a:rPr lang="pl-PL" b="1" dirty="0" smtClean="0">
                <a:solidFill>
                  <a:schemeClr val="bg1"/>
                </a:solidFill>
              </a:rPr>
              <a:t> SZEŚCIOOŚMIOŚCIAN ROMBOWY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26 ścian -  8 trójkątów równobocznych </a:t>
            </a:r>
          </a:p>
          <a:p>
            <a:pPr algn="ctr"/>
            <a:r>
              <a:rPr lang="pl-PL" sz="2400" dirty="0" smtClean="0">
                <a:latin typeface="Arial Black" pitchFamily="34" charset="0"/>
              </a:rPr>
              <a:t>i 18 kwadratów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6.</a:t>
            </a:r>
            <a:r>
              <a:rPr lang="pl-PL" b="1" dirty="0" smtClean="0">
                <a:solidFill>
                  <a:schemeClr val="bg1"/>
                </a:solidFill>
              </a:rPr>
              <a:t> SZEŚCIOOŚMIOŚCIAN ŚCIĘTY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26 ścian -  12 kwadratów, 8 sześciokątów foremnych i 6 ośmiokątów foremnych 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7.</a:t>
            </a:r>
            <a:r>
              <a:rPr lang="pl-PL" b="1" dirty="0" smtClean="0">
                <a:solidFill>
                  <a:schemeClr val="bg1"/>
                </a:solidFill>
              </a:rPr>
              <a:t> SZEŚCIAN PRZYCIĘTY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38 ścian -  32 trójkąty równoboczne </a:t>
            </a:r>
          </a:p>
          <a:p>
            <a:pPr algn="ctr"/>
            <a:r>
              <a:rPr lang="pl-PL" sz="2400" dirty="0" smtClean="0">
                <a:latin typeface="Arial Black" pitchFamily="34" charset="0"/>
              </a:rPr>
              <a:t>i 6 kwadratów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79512" y="152400"/>
            <a:ext cx="8712968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8.</a:t>
            </a:r>
            <a:r>
              <a:rPr lang="pl-PL" b="1" dirty="0" smtClean="0">
                <a:solidFill>
                  <a:schemeClr val="bg1"/>
                </a:solidFill>
              </a:rPr>
              <a:t> DWUDZIESTODWUNASTOŚCIAN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32 ściany -  20 trójkątów równobocznych </a:t>
            </a:r>
          </a:p>
          <a:p>
            <a:pPr algn="ctr"/>
            <a:r>
              <a:rPr lang="pl-PL" sz="2400" dirty="0" smtClean="0">
                <a:latin typeface="Arial Black" pitchFamily="34" charset="0"/>
              </a:rPr>
              <a:t>i 12 pięciokątów foremnych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9.</a:t>
            </a:r>
            <a:r>
              <a:rPr lang="pl-PL" b="1" dirty="0" smtClean="0">
                <a:solidFill>
                  <a:schemeClr val="bg1"/>
                </a:solidFill>
              </a:rPr>
              <a:t> DWUNASTOŚCIAN ŚCIĘTY 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32 ściany -  20 trójkątów równobocznych </a:t>
            </a:r>
          </a:p>
          <a:p>
            <a:pPr algn="ctr"/>
            <a:r>
              <a:rPr lang="pl-PL" sz="2400" dirty="0" smtClean="0">
                <a:latin typeface="Arial Black" pitchFamily="34" charset="0"/>
              </a:rPr>
              <a:t>i 12 dziesięciokątów foremnych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10.</a:t>
            </a:r>
            <a:r>
              <a:rPr lang="pl-PL" b="1" dirty="0" smtClean="0">
                <a:solidFill>
                  <a:schemeClr val="bg1"/>
                </a:solidFill>
              </a:rPr>
              <a:t> DWUDZIESTOŚCIAN ŚCIĘTY 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32 ściany -  12 pięciokątów foremnych</a:t>
            </a:r>
          </a:p>
          <a:p>
            <a:pPr algn="ctr"/>
            <a:r>
              <a:rPr lang="pl-PL" sz="2400" dirty="0" smtClean="0">
                <a:latin typeface="Arial Black" pitchFamily="34" charset="0"/>
              </a:rPr>
              <a:t>i 20 sześciokątów foremnych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79512" y="332656"/>
            <a:ext cx="8712968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11.</a:t>
            </a:r>
            <a:r>
              <a:rPr lang="pl-PL" b="1" dirty="0" smtClean="0">
                <a:solidFill>
                  <a:schemeClr val="bg1"/>
                </a:solidFill>
              </a:rPr>
              <a:t> DWUDZIESTODWUNASTOŚCIAN ROMBOWY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62 ściany -  20 trójkątów równobocznych,  30 kwadratów i 12 pięciokątów foremnych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12.</a:t>
            </a:r>
            <a:r>
              <a:rPr lang="pl-PL" b="1" dirty="0" smtClean="0">
                <a:solidFill>
                  <a:schemeClr val="bg1"/>
                </a:solidFill>
              </a:rPr>
              <a:t> DWUDZIESTODWUNASTOŚCIAN ŚCIĘTY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62 ściany -  30 kwadratów, 20 sześciokątów foremnych i 12 dziesięciokątów foremnych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Arial Black" pitchFamily="34" charset="0"/>
              </a:rPr>
              <a:t>13.</a:t>
            </a:r>
            <a:r>
              <a:rPr lang="pl-PL" b="1" dirty="0" smtClean="0">
                <a:solidFill>
                  <a:schemeClr val="bg1"/>
                </a:solidFill>
              </a:rPr>
              <a:t> DWUNASTOŚCIAN PRZYCIĘTY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783960" y="6498000"/>
            <a:ext cx="36004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88424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Symbol zastępczy zawartości 5" descr="mini-DSC04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5" y="1772816"/>
            <a:ext cx="6796260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pole tekstowe 6"/>
          <p:cNvSpPr txBox="1"/>
          <p:nvPr/>
        </p:nvSpPr>
        <p:spPr>
          <a:xfrm>
            <a:off x="467544" y="1412776"/>
            <a:ext cx="820891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Arial Black" pitchFamily="34" charset="0"/>
              </a:rPr>
              <a:t>Ma 92 ściany -  80 </a:t>
            </a:r>
            <a:r>
              <a:rPr lang="pl-PL" sz="2400" smtClean="0">
                <a:latin typeface="Arial Black" pitchFamily="34" charset="0"/>
              </a:rPr>
              <a:t>trójkątów równobocznych      i 12 pięciokątów foremnych </a:t>
            </a:r>
            <a:endParaRPr lang="pl-PL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2105460"/>
          </a:xfrm>
        </p:spPr>
        <p:txBody>
          <a:bodyPr/>
          <a:lstStyle/>
          <a:p>
            <a:endParaRPr lang="pl-PL" dirty="0" smtClean="0"/>
          </a:p>
          <a:p>
            <a:r>
              <a:rPr lang="pl-PL" b="1" dirty="0" smtClean="0">
                <a:solidFill>
                  <a:schemeClr val="bg1"/>
                </a:solidFill>
              </a:rPr>
              <a:t>Prezentację przygotowali:</a:t>
            </a:r>
          </a:p>
          <a:p>
            <a:r>
              <a:rPr lang="pl-PL" b="1" dirty="0" smtClean="0">
                <a:solidFill>
                  <a:schemeClr val="bg1"/>
                </a:solidFill>
              </a:rPr>
              <a:t>Zuzanna, </a:t>
            </a:r>
            <a:r>
              <a:rPr lang="pl-PL" b="1" dirty="0" err="1" smtClean="0">
                <a:solidFill>
                  <a:schemeClr val="bg1"/>
                </a:solidFill>
              </a:rPr>
              <a:t>Zuzanna</a:t>
            </a:r>
            <a:r>
              <a:rPr lang="pl-PL" b="1" dirty="0" smtClean="0">
                <a:solidFill>
                  <a:schemeClr val="bg1"/>
                </a:solidFill>
              </a:rPr>
              <a:t>, Szymon, Filip</a:t>
            </a:r>
            <a:endParaRPr lang="pl-PL" b="1" dirty="0" smtClean="0"/>
          </a:p>
          <a:p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57200" y="0"/>
            <a:ext cx="8305800" cy="3414932"/>
          </a:xfrm>
        </p:spPr>
        <p:txBody>
          <a:bodyPr/>
          <a:lstStyle/>
          <a:p>
            <a:r>
              <a:rPr lang="pl-PL" sz="9600" b="1" dirty="0" smtClean="0">
                <a:solidFill>
                  <a:schemeClr val="bg1"/>
                </a:solidFill>
              </a:rPr>
              <a:t>Dziękujemy za uwagę</a:t>
            </a:r>
            <a:endParaRPr lang="pl-PL" sz="9600" b="1" dirty="0">
              <a:solidFill>
                <a:schemeClr val="bg1"/>
              </a:solidFill>
            </a:endParaRPr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784000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Niestandardowy 1">
      <a:dk1>
        <a:sysClr val="windowText" lastClr="000000"/>
      </a:dk1>
      <a:lt1>
        <a:sysClr val="window" lastClr="FFFFFF"/>
      </a:lt1>
      <a:dk2>
        <a:srgbClr val="FF0000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837</TotalTime>
  <Words>318</Words>
  <Application>Microsoft Office PowerPoint</Application>
  <PresentationFormat>Pokaz na ekranie (4:3)</PresentationFormat>
  <Paragraphs>64</Paragraphs>
  <Slides>20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1" baseType="lpstr">
      <vt:lpstr>Papier</vt:lpstr>
      <vt:lpstr>Wielościany archimedesowe</vt:lpstr>
      <vt:lpstr>Do sklejenia wielościanów wykorzystaliśmy  siatki pochodzące  z książki  Bronisława Pabicha pt.  „Siatki wielościanów archimedesowskich” </vt:lpstr>
      <vt:lpstr>Etapy realizacji projektu </vt:lpstr>
      <vt:lpstr>Kim był Archimedes?</vt:lpstr>
      <vt:lpstr>Kim był Johannes Kepler?</vt:lpstr>
      <vt:lpstr>Wielościany archimedesowe</vt:lpstr>
      <vt:lpstr>1. CZWOROŚCIAN ŚCIĘTY </vt:lpstr>
      <vt:lpstr>2. SZEŚCIOOŚMIOŚCIAN </vt:lpstr>
      <vt:lpstr>3. SZEŚCIAN ŚCIĘTY </vt:lpstr>
      <vt:lpstr>4. OŚMIOŚCIAN ŚCIĘTY </vt:lpstr>
      <vt:lpstr>5. SZEŚCIOOŚMIOŚCIAN ROMBOWY </vt:lpstr>
      <vt:lpstr>6. SZEŚCIOOŚMIOŚCIAN ŚCIĘTY </vt:lpstr>
      <vt:lpstr>7. SZEŚCIAN PRZYCIĘTY </vt:lpstr>
      <vt:lpstr>8. DWUDZIESTODWUNASTOŚCIAN </vt:lpstr>
      <vt:lpstr>9. DWUNASTOŚCIAN ŚCIĘTY  </vt:lpstr>
      <vt:lpstr>10. DWUDZIESTOŚCIAN ŚCIĘTY  </vt:lpstr>
      <vt:lpstr>11. DWUDZIESTODWUNASTOŚCIAN ROMBOWY </vt:lpstr>
      <vt:lpstr>12. DWUDZIESTODWUNASTOŚCIAN ŚCIĘTY</vt:lpstr>
      <vt:lpstr>13. DWUNASTOŚCIAN PRZYCIĘTY </vt:lpstr>
      <vt:lpstr>Dziękujemy za uwagę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Joanna</dc:creator>
  <cp:lastModifiedBy>Joanna</cp:lastModifiedBy>
  <cp:revision>60</cp:revision>
  <dcterms:created xsi:type="dcterms:W3CDTF">2011-07-17T15:09:44Z</dcterms:created>
  <dcterms:modified xsi:type="dcterms:W3CDTF">2011-09-06T04:55:52Z</dcterms:modified>
</cp:coreProperties>
</file>